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13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51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816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10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65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56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600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61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729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921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093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1797-2B77-41CF-952E-4A1A84AF3036}" type="datetimeFigureOut">
              <a:rPr lang="ru-RU" smtClean="0"/>
              <a:pPr/>
              <a:t>09.03.2016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9CAE3-1240-4B82-A857-2AABEDF87B9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5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subTitle" idx="1"/>
          </p:nvPr>
        </p:nvSpPr>
        <p:spPr>
          <a:xfrm>
            <a:off x="1571604" y="1785926"/>
            <a:ext cx="6115048" cy="2071702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solidFill>
                  <a:schemeClr val="tx1"/>
                </a:solidFill>
                <a:latin typeface="Monotype Corsiva" pitchFamily="66" charset="0"/>
              </a:rPr>
              <a:t>Высокой страсти не имея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b="1" dirty="0">
                <a:solidFill>
                  <a:schemeClr val="tx1"/>
                </a:solidFill>
                <a:latin typeface="Monotype Corsiva" pitchFamily="66" charset="0"/>
              </a:rPr>
              <a:t>Для звуков жизни не щадить,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b="1" dirty="0">
                <a:solidFill>
                  <a:schemeClr val="tx1"/>
                </a:solidFill>
                <a:latin typeface="Monotype Corsiva" pitchFamily="66" charset="0"/>
              </a:rPr>
              <a:t>Не мог он ямба от хорея, 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>Как </a:t>
            </a:r>
            <a:r>
              <a:rPr lang="ru-RU" sz="3600" b="1" dirty="0">
                <a:solidFill>
                  <a:schemeClr val="tx1"/>
                </a:solidFill>
                <a:latin typeface="Monotype Corsiva" pitchFamily="66" charset="0"/>
              </a:rPr>
              <a:t>мы ни бились, отличить.</a:t>
            </a:r>
            <a: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Monotype Corsiva" pitchFamily="66" charset="0"/>
              </a:rPr>
            </a:br>
            <a:r>
              <a:rPr lang="ru-RU" sz="3600" b="1" dirty="0">
                <a:solidFill>
                  <a:schemeClr val="tx1"/>
                </a:solidFill>
                <a:latin typeface="Monotype Corsiva" pitchFamily="66" charset="0"/>
              </a:rPr>
              <a:t>А.С.Пушкин</a:t>
            </a:r>
          </a:p>
        </p:txBody>
      </p:sp>
    </p:spTree>
    <p:extLst>
      <p:ext uri="{BB962C8B-B14F-4D97-AF65-F5344CB8AC3E}">
        <p14:creationId xmlns:p14="http://schemas.microsoft.com/office/powerpoint/2010/main" val="2211384929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Очень -очень вкусный пирог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Я </a:t>
            </a:r>
            <a:r>
              <a:rPr lang="ru-RU" dirty="0"/>
              <a:t>захотел устроить бал,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я гостей к себе…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Купил муку, купил творог,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Испёк рассыпчатый 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Пирог, ножи и вилки тут –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Но что – то гости 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Я ждал, пока хватило сил,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Потом кусочек 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Потом подвинул стул и сел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 весь пирог в минуту…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Когда же гости подошли,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То даже </a:t>
            </a:r>
            <a:r>
              <a:rPr lang="ru-RU" dirty="0" smtClean="0"/>
              <a:t>крошки…</a:t>
            </a:r>
            <a:endParaRPr lang="ru-RU" dirty="0"/>
          </a:p>
        </p:txBody>
      </p:sp>
      <p:pic>
        <p:nvPicPr>
          <p:cNvPr id="3074" name="Picture 2" descr="http://cs617529.vk.me/v617529595/1bb02/RydJJLIM1j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1844824"/>
            <a:ext cx="3829050" cy="2981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8481040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Под большим шатром голубых небес вижу - даль степей зеленеется. И на гранях их, выше темных туч, цепи гор стоят великанами. По степям в моря реки катятся, и лежат пути во все стороны.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</a:t>
            </a:r>
            <a:r>
              <a:rPr lang="ru-RU" dirty="0"/>
              <a:t>И.С. Никитин </a:t>
            </a:r>
          </a:p>
        </p:txBody>
      </p:sp>
    </p:spTree>
    <p:extLst>
      <p:ext uri="{BB962C8B-B14F-4D97-AF65-F5344CB8AC3E}">
        <p14:creationId xmlns:p14="http://schemas.microsoft.com/office/powerpoint/2010/main" val="42288678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42852"/>
            <a:ext cx="468052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Под большим шатром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Голубых небес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Вижу - даль степей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Зеленеется.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И на гранях их,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Выше темных туч,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Цепи гор стоят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Великанами.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По степям в моря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Реки катятся,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И лежат пути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Во все стороны. 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И.С. Никитин</a:t>
            </a:r>
          </a:p>
        </p:txBody>
      </p:sp>
      <p:pic>
        <p:nvPicPr>
          <p:cNvPr id="10242" name="Picture 2" descr="http://21region.org/uploads/posts/2010-05/1272967978_0_290ba_91723d2d_orig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0" y="3143248"/>
            <a:ext cx="4841090" cy="321550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633362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6429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Стихотворный ритм - </a:t>
            </a:r>
            <a:r>
              <a:rPr lang="ru-RU" sz="4000" dirty="0"/>
              <a:t>это чередование ударных и безударных слогов в строке.</a:t>
            </a:r>
          </a:p>
        </p:txBody>
      </p:sp>
    </p:spTree>
    <p:extLst>
      <p:ext uri="{BB962C8B-B14F-4D97-AF65-F5344CB8AC3E}">
        <p14:creationId xmlns:p14="http://schemas.microsoft.com/office/powerpoint/2010/main" val="8678209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332656"/>
            <a:ext cx="6275040" cy="218884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800" dirty="0"/>
              <a:t>На </a:t>
            </a:r>
            <a:r>
              <a:rPr lang="ru-RU" sz="3800" dirty="0" err="1"/>
              <a:t>дво-</a:t>
            </a:r>
            <a:r>
              <a:rPr lang="ru-RU" sz="3800" b="1" dirty="0" err="1"/>
              <a:t>рах</a:t>
            </a:r>
            <a:r>
              <a:rPr lang="ru-RU" sz="3800" dirty="0"/>
              <a:t> и </a:t>
            </a:r>
            <a:r>
              <a:rPr lang="ru-RU" sz="3800" dirty="0" smtClean="0"/>
              <a:t>до-</a:t>
            </a:r>
            <a:r>
              <a:rPr lang="ru-RU" sz="3800" b="1" dirty="0" smtClean="0"/>
              <a:t>мах</a:t>
            </a:r>
          </a:p>
          <a:p>
            <a:pPr marL="0" indent="0">
              <a:buNone/>
            </a:pPr>
            <a:r>
              <a:rPr lang="ru-RU" sz="3800" dirty="0" smtClean="0"/>
              <a:t>Снег </a:t>
            </a:r>
            <a:r>
              <a:rPr lang="ru-RU" sz="3800" dirty="0" err="1" smtClean="0"/>
              <a:t>ле</a:t>
            </a:r>
            <a:r>
              <a:rPr lang="ru-RU" sz="3800" dirty="0" smtClean="0"/>
              <a:t>-</a:t>
            </a:r>
            <a:r>
              <a:rPr lang="ru-RU" sz="3800" b="1" dirty="0" smtClean="0"/>
              <a:t>жит</a:t>
            </a:r>
            <a:r>
              <a:rPr lang="ru-RU" sz="3800" dirty="0" smtClean="0"/>
              <a:t> </a:t>
            </a:r>
            <a:r>
              <a:rPr lang="ru-RU" sz="3800" dirty="0" err="1" smtClean="0"/>
              <a:t>по-лот-</a:t>
            </a:r>
            <a:r>
              <a:rPr lang="ru-RU" sz="3800" b="1" dirty="0" err="1" smtClean="0"/>
              <a:t>ном</a:t>
            </a:r>
            <a:endParaRPr lang="ru-RU" sz="3800" b="1" dirty="0" smtClean="0"/>
          </a:p>
          <a:p>
            <a:pPr marL="0" indent="0">
              <a:buNone/>
            </a:pPr>
            <a:r>
              <a:rPr lang="ru-RU" sz="3800" dirty="0" smtClean="0"/>
              <a:t>И </a:t>
            </a:r>
            <a:r>
              <a:rPr lang="ru-RU" sz="3800" dirty="0"/>
              <a:t>от </a:t>
            </a:r>
            <a:r>
              <a:rPr lang="ru-RU" sz="3800" b="1" dirty="0" err="1"/>
              <a:t>солн</a:t>
            </a:r>
            <a:r>
              <a:rPr lang="ru-RU" sz="3800" dirty="0" err="1"/>
              <a:t>-ца</a:t>
            </a:r>
            <a:r>
              <a:rPr lang="ru-RU" sz="3800" dirty="0"/>
              <a:t> </a:t>
            </a:r>
            <a:r>
              <a:rPr lang="ru-RU" sz="3800" dirty="0" err="1" smtClean="0"/>
              <a:t>блес-</a:t>
            </a:r>
            <a:r>
              <a:rPr lang="ru-RU" sz="3800" b="1" dirty="0" err="1" smtClean="0"/>
              <a:t>тит</a:t>
            </a:r>
            <a:endParaRPr lang="ru-RU" sz="3800" b="1" dirty="0"/>
          </a:p>
          <a:p>
            <a:pPr marL="0" indent="0">
              <a:buNone/>
            </a:pPr>
            <a:r>
              <a:rPr lang="ru-RU" sz="3800" dirty="0"/>
              <a:t>Раз-но-</a:t>
            </a:r>
            <a:r>
              <a:rPr lang="ru-RU" sz="3800" b="1" dirty="0"/>
              <a:t>цвет</a:t>
            </a:r>
            <a:r>
              <a:rPr lang="ru-RU" sz="3800" dirty="0"/>
              <a:t>-</a:t>
            </a:r>
            <a:r>
              <a:rPr lang="ru-RU" sz="3800" dirty="0" err="1"/>
              <a:t>ным</a:t>
            </a:r>
            <a:r>
              <a:rPr lang="ru-RU" sz="3800" dirty="0"/>
              <a:t> </a:t>
            </a:r>
            <a:r>
              <a:rPr lang="ru-RU" sz="3800" dirty="0" err="1"/>
              <a:t>ог</a:t>
            </a:r>
            <a:r>
              <a:rPr lang="ru-RU" sz="3800" dirty="0"/>
              <a:t>-</a:t>
            </a:r>
            <a:r>
              <a:rPr lang="ru-RU" sz="3800" b="1" dirty="0"/>
              <a:t>нем</a:t>
            </a:r>
            <a:r>
              <a:rPr lang="ru-RU" sz="3800" dirty="0"/>
              <a:t>.</a:t>
            </a:r>
            <a:endParaRPr lang="ru-RU" sz="3800" b="1" dirty="0"/>
          </a:p>
          <a:p>
            <a:pPr marL="0" indent="0">
              <a:buNone/>
            </a:pPr>
            <a:r>
              <a:rPr lang="ru-RU" sz="3800" dirty="0"/>
              <a:t>И.С. Никитин</a:t>
            </a:r>
            <a:endParaRPr lang="ru-RU" sz="3800" b="1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098" name="Picture 2" descr="http://cs617529.vk.me/v617529510/21d1a/_BngEDEB2R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780928"/>
            <a:ext cx="8141972" cy="361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56630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12776"/>
            <a:ext cx="7499176" cy="4525963"/>
          </a:xfrm>
        </p:spPr>
        <p:txBody>
          <a:bodyPr/>
          <a:lstStyle/>
          <a:p>
            <a:pPr marL="0" indent="0">
              <a:buNone/>
            </a:pPr>
            <a:r>
              <a:rPr lang="ru-RU" b="1" dirty="0"/>
              <a:t>Снег</a:t>
            </a:r>
            <a:r>
              <a:rPr lang="ru-RU" dirty="0"/>
              <a:t> ва</a:t>
            </a:r>
            <a:r>
              <a:rPr lang="ru-RU" b="1" dirty="0"/>
              <a:t>лит</a:t>
            </a:r>
            <a:r>
              <a:rPr lang="ru-RU" dirty="0"/>
              <a:t>ся на по</a:t>
            </a:r>
            <a:r>
              <a:rPr lang="ru-RU" b="1" dirty="0"/>
              <a:t>ля</a:t>
            </a:r>
            <a:r>
              <a:rPr lang="ru-RU" dirty="0"/>
              <a:t>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Вся</a:t>
            </a:r>
            <a:r>
              <a:rPr lang="ru-RU" dirty="0"/>
              <a:t> бе</a:t>
            </a:r>
            <a:r>
              <a:rPr lang="ru-RU" b="1" dirty="0"/>
              <a:t>лё</a:t>
            </a:r>
            <a:r>
              <a:rPr lang="ru-RU" dirty="0"/>
              <a:t>шенька зем</a:t>
            </a:r>
            <a:r>
              <a:rPr lang="ru-RU" b="1" dirty="0"/>
              <a:t>ля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>Де</a:t>
            </a:r>
            <a:r>
              <a:rPr lang="ru-RU" dirty="0"/>
              <a:t>вять </a:t>
            </a:r>
            <a:r>
              <a:rPr lang="ru-RU" b="1" dirty="0"/>
              <a:t>ме</a:t>
            </a:r>
            <a:r>
              <a:rPr lang="ru-RU" dirty="0"/>
              <a:t>сяцев про</a:t>
            </a:r>
            <a:r>
              <a:rPr lang="ru-RU" b="1" dirty="0"/>
              <a:t>хо</a:t>
            </a:r>
            <a:r>
              <a:rPr lang="ru-RU" dirty="0"/>
              <a:t>дит,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 </a:t>
            </a:r>
            <a:r>
              <a:rPr lang="ru-RU" b="1" dirty="0"/>
              <a:t>по</a:t>
            </a:r>
            <a:r>
              <a:rPr lang="ru-RU" dirty="0"/>
              <a:t>ля </a:t>
            </a:r>
            <a:r>
              <a:rPr lang="ru-RU" b="1" dirty="0"/>
              <a:t>глаз</a:t>
            </a:r>
            <a:r>
              <a:rPr lang="ru-RU" dirty="0"/>
              <a:t> она не </a:t>
            </a:r>
            <a:r>
              <a:rPr lang="ru-RU" b="1" dirty="0"/>
              <a:t>сво</a:t>
            </a:r>
            <a:r>
              <a:rPr lang="ru-RU" dirty="0"/>
              <a:t>дит.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А. С. Пушкин</a:t>
            </a:r>
          </a:p>
        </p:txBody>
      </p:sp>
      <p:pic>
        <p:nvPicPr>
          <p:cNvPr id="5122" name="Picture 2" descr="http://cs617529.vk.me/v617529066/1e9bf/WYtYwejQuR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809665"/>
            <a:ext cx="3880949" cy="3220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969178"/>
      </p:ext>
    </p:extLst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4414" y="64291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4400" dirty="0"/>
              <a:t>МЕТР (греч. </a:t>
            </a:r>
            <a:r>
              <a:rPr lang="ru-RU" sz="4400" dirty="0" err="1"/>
              <a:t>metron</a:t>
            </a:r>
            <a:r>
              <a:rPr lang="ru-RU" sz="4400" dirty="0"/>
              <a:t> – мера, размер) - упорядоченное чередование ударных и безударных слогов(сильных и слабых мест) в стихе, общая схема звукового ритма.</a:t>
            </a:r>
            <a:endParaRPr lang="ru-RU" sz="4400" b="1" dirty="0"/>
          </a:p>
          <a:p>
            <a:pPr marL="0" indent="0">
              <a:buNone/>
            </a:pPr>
            <a:endParaRPr lang="ru-RU" sz="4400" i="1" u="sng" dirty="0"/>
          </a:p>
        </p:txBody>
      </p:sp>
    </p:spTree>
    <p:extLst>
      <p:ext uri="{BB962C8B-B14F-4D97-AF65-F5344CB8AC3E}">
        <p14:creationId xmlns:p14="http://schemas.microsoft.com/office/powerpoint/2010/main" val="58446073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22040" y="170080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РАЗМЕР – способ звуковой организации стиха; частный случай метра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67572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err="1"/>
              <a:t>МорОз</a:t>
            </a:r>
            <a:r>
              <a:rPr lang="ru-RU" sz="4000" dirty="0"/>
              <a:t> и </a:t>
            </a:r>
            <a:r>
              <a:rPr lang="ru-RU" sz="4000" dirty="0" err="1"/>
              <a:t>сОлнце</a:t>
            </a:r>
            <a:r>
              <a:rPr lang="ru-RU" sz="4000" dirty="0"/>
              <a:t>, </a:t>
            </a:r>
            <a:r>
              <a:rPr lang="ru-RU" sz="4000" dirty="0" err="1"/>
              <a:t>дЕньчудЕсный</a:t>
            </a:r>
            <a:r>
              <a:rPr lang="ru-RU" sz="4000" dirty="0"/>
              <a:t>!</a:t>
            </a:r>
            <a:br>
              <a:rPr lang="ru-RU" sz="4000" dirty="0"/>
            </a:br>
            <a:r>
              <a:rPr lang="ru-RU" sz="4000" dirty="0" err="1"/>
              <a:t>ЕщЁ</a:t>
            </a:r>
            <a:r>
              <a:rPr lang="ru-RU" sz="4000" dirty="0"/>
              <a:t> ты </a:t>
            </a:r>
            <a:r>
              <a:rPr lang="ru-RU" sz="4000" dirty="0" err="1"/>
              <a:t>дрЕмлешь</a:t>
            </a:r>
            <a:r>
              <a:rPr lang="ru-RU" sz="4000" dirty="0"/>
              <a:t>, </a:t>
            </a:r>
            <a:r>
              <a:rPr lang="ru-RU" sz="4000" dirty="0" err="1"/>
              <a:t>дрУгпрелЕстный</a:t>
            </a:r>
            <a:r>
              <a:rPr lang="ru-RU" sz="4000" dirty="0"/>
              <a:t>…</a:t>
            </a:r>
            <a:endParaRPr lang="ru-RU" sz="4000" b="1" dirty="0"/>
          </a:p>
          <a:p>
            <a:pPr marL="0" indent="0" algn="ctr">
              <a:buNone/>
            </a:pPr>
            <a:endParaRPr lang="ru-RU" sz="4000" dirty="0"/>
          </a:p>
        </p:txBody>
      </p:sp>
      <p:pic>
        <p:nvPicPr>
          <p:cNvPr id="4098" name="Picture 2" descr="http://cs628416.vk.me/v628416323/20faf/UXXQ1nQXxS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071678"/>
            <a:ext cx="6610356" cy="397915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581831"/>
      </p:ext>
    </p:extLst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2910" y="121442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Ямб - размер </a:t>
            </a:r>
            <a:r>
              <a:rPr lang="ru-RU" sz="4800" dirty="0"/>
              <a:t>стиха, в котором ударение падает на чётные </a:t>
            </a:r>
            <a:r>
              <a:rPr lang="ru-RU" sz="4800" dirty="0" smtClean="0"/>
              <a:t>слоги</a:t>
            </a:r>
            <a:r>
              <a:rPr lang="ru-RU" sz="4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1465077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142852"/>
            <a:ext cx="8229600" cy="5649491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Четырёхстопный </a:t>
            </a:r>
            <a:r>
              <a:rPr lang="ru-RU" dirty="0"/>
              <a:t>ямб мне надоел; -1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Им пишет всякий. Мальчикам в забаву -2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Пора б его оставить. Я хотел - 3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/>
              <a:t>Давным</a:t>
            </a:r>
            <a:r>
              <a:rPr lang="ru-RU" dirty="0"/>
              <a:t> – давно приняться за октаву. - 4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А в самом деле: я бы совладел - 5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С тройным созвучием. Пущусь на славу! - 6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Ведь рифмы запросто со мной живут; - 7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Две </a:t>
            </a:r>
            <a:r>
              <a:rPr lang="ru-RU" dirty="0" err="1"/>
              <a:t>прИдут</a:t>
            </a:r>
            <a:r>
              <a:rPr lang="ru-RU" dirty="0"/>
              <a:t> сами, третью приведут. – 8</a:t>
            </a:r>
          </a:p>
        </p:txBody>
      </p:sp>
    </p:spTree>
    <p:extLst>
      <p:ext uri="{BB962C8B-B14F-4D97-AF65-F5344CB8AC3E}">
        <p14:creationId xmlns:p14="http://schemas.microsoft.com/office/powerpoint/2010/main" val="4128751980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00" y="4357695"/>
            <a:ext cx="8229600" cy="1663594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err="1"/>
              <a:t>ВЕтер</a:t>
            </a:r>
            <a:r>
              <a:rPr lang="ru-RU" dirty="0"/>
              <a:t>, </a:t>
            </a:r>
            <a:r>
              <a:rPr lang="ru-RU" dirty="0" err="1"/>
              <a:t>вЕтер</a:t>
            </a:r>
            <a:r>
              <a:rPr lang="ru-RU" dirty="0"/>
              <a:t>, ты </a:t>
            </a:r>
            <a:r>
              <a:rPr lang="ru-RU" dirty="0" err="1"/>
              <a:t>могУч</a:t>
            </a:r>
            <a:r>
              <a:rPr lang="ru-RU" dirty="0"/>
              <a:t>,</a:t>
            </a:r>
            <a:endParaRPr lang="ru-RU" b="1" dirty="0"/>
          </a:p>
          <a:p>
            <a:pPr marL="0" indent="0" algn="ctr">
              <a:buNone/>
            </a:pPr>
            <a:r>
              <a:rPr lang="ru-RU" dirty="0"/>
              <a:t>ТЫ </a:t>
            </a:r>
            <a:r>
              <a:rPr lang="ru-RU" dirty="0" err="1" smtClean="0"/>
              <a:t>гонЯешь</a:t>
            </a:r>
            <a:r>
              <a:rPr lang="ru-RU" dirty="0" smtClean="0"/>
              <a:t> </a:t>
            </a:r>
            <a:r>
              <a:rPr lang="ru-RU" dirty="0" err="1" smtClean="0"/>
              <a:t>стАи</a:t>
            </a:r>
            <a:r>
              <a:rPr lang="ru-RU" dirty="0" smtClean="0"/>
              <a:t> </a:t>
            </a:r>
            <a:r>
              <a:rPr lang="ru-RU" dirty="0" err="1" smtClean="0"/>
              <a:t>тУч</a:t>
            </a:r>
            <a:r>
              <a:rPr lang="ru-RU" dirty="0" smtClean="0"/>
              <a:t>…</a:t>
            </a:r>
            <a:endParaRPr lang="ru-RU" dirty="0"/>
          </a:p>
        </p:txBody>
      </p:sp>
      <p:pic>
        <p:nvPicPr>
          <p:cNvPr id="2050" name="Picture 2" descr="http://img1.liveinternet.ru/images/attach/c/7/96/173/96173597_large_4242220_veter_3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714356"/>
            <a:ext cx="5193175" cy="36433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062266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Хорей - размер </a:t>
            </a:r>
            <a:r>
              <a:rPr lang="ru-RU" sz="4400" dirty="0"/>
              <a:t>стиха, в котором ударение падает на нечётные </a:t>
            </a:r>
            <a:r>
              <a:rPr lang="ru-RU" sz="4400" dirty="0" smtClean="0"/>
              <a:t>слоги.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46873267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Рифма (от греч. </a:t>
            </a:r>
            <a:r>
              <a:rPr lang="ru-RU" sz="3600" dirty="0" err="1"/>
              <a:t>rhythmos</a:t>
            </a:r>
            <a:r>
              <a:rPr lang="ru-RU" sz="3600" dirty="0"/>
              <a:t> — соразмерность, согласованность) — совпадающее, созвучное окончание двух или нескольких стихотворных строк, подчёркивающее ритм стиха.</a:t>
            </a:r>
          </a:p>
        </p:txBody>
      </p:sp>
    </p:spTree>
    <p:extLst>
      <p:ext uri="{BB962C8B-B14F-4D97-AF65-F5344CB8AC3E}">
        <p14:creationId xmlns:p14="http://schemas.microsoft.com/office/powerpoint/2010/main" val="67580180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8728" y="1643050"/>
            <a:ext cx="375476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 синем небе звёзды блещут,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В синем море волны хлещут;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Туча по небу идёт,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Бочка по морю плывёт.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А.С</a:t>
            </a:r>
            <a:r>
              <a:rPr lang="ru-RU" dirty="0"/>
              <a:t>. </a:t>
            </a:r>
            <a:r>
              <a:rPr lang="ru-RU" dirty="0" smtClean="0"/>
              <a:t>Пушкин</a:t>
            </a:r>
            <a:endParaRPr lang="ru-RU" dirty="0"/>
          </a:p>
        </p:txBody>
      </p:sp>
      <p:pic>
        <p:nvPicPr>
          <p:cNvPr id="1026" name="Picture 2" descr="http://cs617529.vk.me/v617529464/1e2c1/qDunU_ghkwE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357166"/>
            <a:ext cx="4095779" cy="3071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504353"/>
      </p:ext>
    </p:extLst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Параллельная(парная</a:t>
            </a:r>
            <a:r>
              <a:rPr lang="ru-RU" sz="4000" dirty="0"/>
              <a:t>) рифма </a:t>
            </a:r>
            <a:r>
              <a:rPr lang="ru-RU" dirty="0"/>
              <a:t>–это рифмовка смежных строк стиха: первого со вторым, третьего с четвертым</a:t>
            </a:r>
          </a:p>
        </p:txBody>
      </p:sp>
    </p:spTree>
    <p:extLst>
      <p:ext uri="{BB962C8B-B14F-4D97-AF65-F5344CB8AC3E}">
        <p14:creationId xmlns:p14="http://schemas.microsoft.com/office/powerpoint/2010/main" val="276425408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19672" y="4077072"/>
            <a:ext cx="5482952" cy="2593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Люблю грозу в начале мая,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Когда весенний первый гром,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Как бы </a:t>
            </a:r>
            <a:r>
              <a:rPr lang="ru-RU" dirty="0" err="1"/>
              <a:t>резвяся</a:t>
            </a:r>
            <a:r>
              <a:rPr lang="ru-RU" dirty="0"/>
              <a:t> и играя,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Грохочет в небе </a:t>
            </a:r>
            <a:r>
              <a:rPr lang="ru-RU" dirty="0" err="1"/>
              <a:t>голубом</a:t>
            </a:r>
            <a:r>
              <a:rPr lang="ru-RU" dirty="0" smtClean="0"/>
              <a:t>…</a:t>
            </a:r>
          </a:p>
          <a:p>
            <a:pPr marL="0" indent="0">
              <a:buNone/>
            </a:pPr>
            <a:r>
              <a:rPr lang="ru-RU" dirty="0" smtClean="0"/>
              <a:t>                              Ф</a:t>
            </a:r>
            <a:r>
              <a:rPr lang="ru-RU" dirty="0"/>
              <a:t>. И. </a:t>
            </a:r>
            <a:r>
              <a:rPr lang="ru-RU" dirty="0" smtClean="0"/>
              <a:t>Тютчев</a:t>
            </a:r>
            <a:endParaRPr lang="ru-RU" dirty="0"/>
          </a:p>
        </p:txBody>
      </p:sp>
      <p:pic>
        <p:nvPicPr>
          <p:cNvPr id="2050" name="Picture 2" descr="http://cs617529.vk.me/v617529969/1e876/LqFcMlEIYY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88640"/>
            <a:ext cx="5472608" cy="3909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341612"/>
      </p:ext>
    </p:extLst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4282" y="64291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/>
              <a:t>Перекрестная рифма - рифмовка первой строки с третьей, второй - с четвертой.</a:t>
            </a:r>
          </a:p>
        </p:txBody>
      </p:sp>
    </p:spTree>
    <p:extLst>
      <p:ext uri="{BB962C8B-B14F-4D97-AF65-F5344CB8AC3E}">
        <p14:creationId xmlns:p14="http://schemas.microsoft.com/office/powerpoint/2010/main" val="2287576916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/>
              <a:t>Уж подсыхает хмель на тыне. 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За хуторами, на бахчах, 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В нежарких солнечных лучах 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>Краснеют бронзовые дыни… </a:t>
            </a: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                                             И. А</a:t>
            </a:r>
            <a:r>
              <a:rPr lang="ru-RU" sz="4000" dirty="0"/>
              <a:t>. </a:t>
            </a:r>
            <a:r>
              <a:rPr lang="ru-RU" sz="4000" dirty="0" smtClean="0"/>
              <a:t>Бунин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31532767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Кольцевая рифма - первая строка рифмуется с четвертой, а вторая - с третьей.</a:t>
            </a:r>
          </a:p>
        </p:txBody>
      </p:sp>
    </p:spTree>
    <p:extLst>
      <p:ext uri="{BB962C8B-B14F-4D97-AF65-F5344CB8AC3E}">
        <p14:creationId xmlns:p14="http://schemas.microsoft.com/office/powerpoint/2010/main" val="2062581449"/>
      </p:ext>
    </p:extLst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269</Words>
  <Application>Microsoft Office PowerPoint</Application>
  <PresentationFormat>Экран (4:3)</PresentationFormat>
  <Paragraphs>33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Очень -очень вкусный пирог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user</cp:lastModifiedBy>
  <cp:revision>13</cp:revision>
  <dcterms:created xsi:type="dcterms:W3CDTF">2014-10-10T16:48:16Z</dcterms:created>
  <dcterms:modified xsi:type="dcterms:W3CDTF">2016-03-09T10:14:13Z</dcterms:modified>
</cp:coreProperties>
</file>